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45" r:id="rId2"/>
    <p:sldId id="257" r:id="rId3"/>
    <p:sldId id="258" r:id="rId4"/>
    <p:sldId id="267" r:id="rId5"/>
    <p:sldId id="270" r:id="rId6"/>
    <p:sldId id="262" r:id="rId7"/>
    <p:sldId id="263" r:id="rId8"/>
    <p:sldId id="265" r:id="rId9"/>
    <p:sldId id="346" r:id="rId10"/>
    <p:sldId id="347" r:id="rId11"/>
    <p:sldId id="348"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2" d="100"/>
          <a:sy n="62" d="100"/>
        </p:scale>
        <p:origin x="828"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FCFD31-2355-44F9-A1A4-CBD04E74A91C}" type="datetimeFigureOut">
              <a:rPr lang="en-IN" smtClean="0"/>
              <a:t>12-02-2024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9F0746-DCB7-48B9-BCDD-4B88D104EF3D}" type="slidenum">
              <a:rPr lang="en-IN" smtClean="0"/>
              <a:t>‹#›</a:t>
            </a:fld>
            <a:endParaRPr lang="en-IN"/>
          </a:p>
        </p:txBody>
      </p:sp>
    </p:spTree>
    <p:extLst>
      <p:ext uri="{BB962C8B-B14F-4D97-AF65-F5344CB8AC3E}">
        <p14:creationId xmlns:p14="http://schemas.microsoft.com/office/powerpoint/2010/main" val="2547658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0C8BFD33-9189-4574-9C5D-955D5440AFD3}"/>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Engineering H192</a:t>
            </a:r>
          </a:p>
        </p:txBody>
      </p:sp>
      <p:sp>
        <p:nvSpPr>
          <p:cNvPr id="22531" name="Rectangle 3">
            <a:extLst>
              <a:ext uri="{FF2B5EF4-FFF2-40B4-BE49-F238E27FC236}">
                <a16:creationId xmlns:a16="http://schemas.microsoft.com/office/drawing/2014/main" id="{75985244-7989-448F-907D-FAB36B7EBCC5}"/>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Winter 2005</a:t>
            </a:r>
          </a:p>
        </p:txBody>
      </p:sp>
      <p:sp>
        <p:nvSpPr>
          <p:cNvPr id="22532" name="Rectangle 6">
            <a:extLst>
              <a:ext uri="{FF2B5EF4-FFF2-40B4-BE49-F238E27FC236}">
                <a16:creationId xmlns:a16="http://schemas.microsoft.com/office/drawing/2014/main" id="{0916620E-487F-40B8-B515-AAD4380516E6}"/>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Lecture 06</a:t>
            </a:r>
          </a:p>
        </p:txBody>
      </p:sp>
      <p:sp>
        <p:nvSpPr>
          <p:cNvPr id="22533" name="Rectangle 7">
            <a:extLst>
              <a:ext uri="{FF2B5EF4-FFF2-40B4-BE49-F238E27FC236}">
                <a16:creationId xmlns:a16="http://schemas.microsoft.com/office/drawing/2014/main" id="{8B3A5AA6-763B-4554-BCF2-63F3DF94B65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A4B17ECE-B595-4A16-9FB9-64A226EE4A83}" type="slidenum">
              <a:rPr lang="en-US" altLang="en-US" sz="1200" smtClean="0"/>
              <a:pPr/>
              <a:t>4</a:t>
            </a:fld>
            <a:endParaRPr lang="en-US" altLang="en-US" sz="1200"/>
          </a:p>
        </p:txBody>
      </p:sp>
      <p:sp>
        <p:nvSpPr>
          <p:cNvPr id="22534" name="Rectangle 2">
            <a:extLst>
              <a:ext uri="{FF2B5EF4-FFF2-40B4-BE49-F238E27FC236}">
                <a16:creationId xmlns:a16="http://schemas.microsoft.com/office/drawing/2014/main" id="{64462270-8F45-42A6-A84E-4DB9F5568AE9}"/>
              </a:ext>
            </a:extLst>
          </p:cNvPr>
          <p:cNvSpPr>
            <a:spLocks noGrp="1" noRot="1" noChangeAspect="1" noChangeArrowheads="1" noTextEdit="1"/>
          </p:cNvSpPr>
          <p:nvPr>
            <p:ph type="sldImg"/>
          </p:nvPr>
        </p:nvSpPr>
        <p:spPr>
          <a:ln/>
        </p:spPr>
      </p:sp>
      <p:sp>
        <p:nvSpPr>
          <p:cNvPr id="22535" name="Rectangle 3">
            <a:extLst>
              <a:ext uri="{FF2B5EF4-FFF2-40B4-BE49-F238E27FC236}">
                <a16:creationId xmlns:a16="http://schemas.microsoft.com/office/drawing/2014/main" id="{54A24463-3B03-4F8A-ACFA-6708BE7C4A0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t>Instructor:</a:t>
            </a:r>
          </a:p>
          <a:p>
            <a:r>
              <a:rPr lang="en-US" altLang="en-US" dirty="0" err="1"/>
              <a:t>getchar</a:t>
            </a:r>
            <a:r>
              <a:rPr lang="en-US" altLang="en-US" dirty="0"/>
              <a:t> is useful when implementing a menu of some sort that requires the user to input a single character to tell the computer what to do.</a:t>
            </a:r>
          </a:p>
          <a:p>
            <a:r>
              <a:rPr lang="en-US" altLang="en-US" dirty="0" err="1"/>
              <a:t>getchar</a:t>
            </a:r>
            <a:r>
              <a:rPr lang="en-US" altLang="en-US" dirty="0"/>
              <a:t> is essentially the same as </a:t>
            </a:r>
            <a:r>
              <a:rPr lang="en-US" altLang="en-US" dirty="0" err="1"/>
              <a:t>scanf</a:t>
            </a:r>
            <a:r>
              <a:rPr lang="en-US" altLang="en-US" dirty="0"/>
              <a:t>(“%c”,&amp;</a:t>
            </a:r>
            <a:r>
              <a:rPr lang="en-US" altLang="en-US" dirty="0" err="1"/>
              <a:t>ch</a:t>
            </a:r>
            <a:r>
              <a:rPr lang="en-US" altLang="en-US" dirty="0"/>
              <a:t>);</a:t>
            </a:r>
          </a:p>
          <a:p>
            <a:endParaRPr lang="en-US" altLang="en-US" dirty="0"/>
          </a:p>
          <a:p>
            <a:r>
              <a:rPr lang="en-US" altLang="en-US" dirty="0"/>
              <a:t>Narrator:</a:t>
            </a:r>
          </a:p>
          <a:p>
            <a:r>
              <a:rPr lang="en-US" altLang="en-US" dirty="0"/>
              <a:t>A shortcut function called </a:t>
            </a:r>
            <a:r>
              <a:rPr lang="en-US" altLang="en-US" dirty="0" err="1"/>
              <a:t>getchar</a:t>
            </a:r>
            <a:r>
              <a:rPr lang="en-US" altLang="en-US" dirty="0"/>
              <a:t>() also exists which is used to get example one character from the keyboard.  This is useful when implementing a menu of some sort that requires the user to input a single character to tell the computer what to do.  Notice </a:t>
            </a:r>
            <a:r>
              <a:rPr lang="en-US" altLang="en-US" dirty="0" err="1"/>
              <a:t>getchar</a:t>
            </a:r>
            <a:r>
              <a:rPr lang="en-US" altLang="en-US" dirty="0"/>
              <a:t>() requires no arguments and returns the character to the variable on the left hand side of the equation.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DE4468A-98DB-40E8-B3F9-2A45119B181A}"/>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Engineering H192</a:t>
            </a:r>
          </a:p>
        </p:txBody>
      </p:sp>
      <p:sp>
        <p:nvSpPr>
          <p:cNvPr id="24579" name="Rectangle 3">
            <a:extLst>
              <a:ext uri="{FF2B5EF4-FFF2-40B4-BE49-F238E27FC236}">
                <a16:creationId xmlns:a16="http://schemas.microsoft.com/office/drawing/2014/main" id="{C2ABA7DE-9CCA-40FD-80B1-70B020447F88}"/>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Winter 2005</a:t>
            </a:r>
          </a:p>
        </p:txBody>
      </p:sp>
      <p:sp>
        <p:nvSpPr>
          <p:cNvPr id="24580" name="Rectangle 6">
            <a:extLst>
              <a:ext uri="{FF2B5EF4-FFF2-40B4-BE49-F238E27FC236}">
                <a16:creationId xmlns:a16="http://schemas.microsoft.com/office/drawing/2014/main" id="{377034A5-B985-41FA-96A9-CAA92C235F6B}"/>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Lecture 06</a:t>
            </a:r>
          </a:p>
        </p:txBody>
      </p:sp>
      <p:sp>
        <p:nvSpPr>
          <p:cNvPr id="24581" name="Rectangle 7">
            <a:extLst>
              <a:ext uri="{FF2B5EF4-FFF2-40B4-BE49-F238E27FC236}">
                <a16:creationId xmlns:a16="http://schemas.microsoft.com/office/drawing/2014/main" id="{25071A84-045E-40AD-9AB6-57D737BA2A1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52681ED0-48A3-40AF-844F-E15B6B054DF1}" type="slidenum">
              <a:rPr lang="en-US" altLang="en-US" sz="1200" smtClean="0"/>
              <a:pPr/>
              <a:t>5</a:t>
            </a:fld>
            <a:endParaRPr lang="en-US" altLang="en-US" sz="1200"/>
          </a:p>
        </p:txBody>
      </p:sp>
      <p:sp>
        <p:nvSpPr>
          <p:cNvPr id="24582" name="Rectangle 2">
            <a:extLst>
              <a:ext uri="{FF2B5EF4-FFF2-40B4-BE49-F238E27FC236}">
                <a16:creationId xmlns:a16="http://schemas.microsoft.com/office/drawing/2014/main" id="{20C54510-7CD2-4493-8845-BE7BE8D9F4C7}"/>
              </a:ext>
            </a:extLst>
          </p:cNvPr>
          <p:cNvSpPr>
            <a:spLocks noGrp="1" noRot="1" noChangeAspect="1" noChangeArrowheads="1" noTextEdit="1"/>
          </p:cNvSpPr>
          <p:nvPr>
            <p:ph type="sldImg"/>
          </p:nvPr>
        </p:nvSpPr>
        <p:spPr>
          <a:ln/>
        </p:spPr>
      </p:sp>
      <p:sp>
        <p:nvSpPr>
          <p:cNvPr id="24583" name="Rectangle 3">
            <a:extLst>
              <a:ext uri="{FF2B5EF4-FFF2-40B4-BE49-F238E27FC236}">
                <a16:creationId xmlns:a16="http://schemas.microsoft.com/office/drawing/2014/main" id="{1D1F3CF6-E55C-4D2B-A018-584FF3DDF3E3}"/>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dirty="0"/>
              <a:t>Narrator:</a:t>
            </a:r>
          </a:p>
          <a:p>
            <a:r>
              <a:rPr lang="en-US" altLang="en-US" dirty="0" err="1"/>
              <a:t>putchar</a:t>
            </a:r>
            <a:r>
              <a:rPr lang="en-US" altLang="en-US" dirty="0"/>
              <a:t>(), the opposite of </a:t>
            </a:r>
            <a:r>
              <a:rPr lang="en-US" altLang="en-US" dirty="0" err="1"/>
              <a:t>getchar</a:t>
            </a:r>
            <a:r>
              <a:rPr lang="en-US" altLang="en-US" dirty="0"/>
              <a:t>(), is used to put exactly one character on the screen.  </a:t>
            </a:r>
            <a:r>
              <a:rPr lang="en-US" altLang="en-US" dirty="0" err="1"/>
              <a:t>Putchar</a:t>
            </a:r>
            <a:r>
              <a:rPr lang="en-US" altLang="en-US" dirty="0"/>
              <a:t> requires as an argument the character to put on the screen.  The example shows use of both </a:t>
            </a:r>
            <a:r>
              <a:rPr lang="en-US" altLang="en-US" dirty="0" err="1"/>
              <a:t>getchar</a:t>
            </a:r>
            <a:r>
              <a:rPr lang="en-US" altLang="en-US" dirty="0"/>
              <a:t>() to get a character from the keyboard, and </a:t>
            </a:r>
            <a:r>
              <a:rPr lang="en-US" altLang="en-US" dirty="0" err="1"/>
              <a:t>putchar</a:t>
            </a:r>
            <a:r>
              <a:rPr lang="en-US" altLang="en-US" dirty="0"/>
              <a:t>() to display that same character to the screen.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B697BCA-C96F-44C3-8158-C65A6724C085}"/>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Engineering H192</a:t>
            </a:r>
          </a:p>
        </p:txBody>
      </p:sp>
      <p:sp>
        <p:nvSpPr>
          <p:cNvPr id="26627" name="Rectangle 3">
            <a:extLst>
              <a:ext uri="{FF2B5EF4-FFF2-40B4-BE49-F238E27FC236}">
                <a16:creationId xmlns:a16="http://schemas.microsoft.com/office/drawing/2014/main" id="{C7D35300-D056-49DE-8F6C-FB76B447E791}"/>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Winter 2005</a:t>
            </a:r>
          </a:p>
        </p:txBody>
      </p:sp>
      <p:sp>
        <p:nvSpPr>
          <p:cNvPr id="26628" name="Rectangle 6">
            <a:extLst>
              <a:ext uri="{FF2B5EF4-FFF2-40B4-BE49-F238E27FC236}">
                <a16:creationId xmlns:a16="http://schemas.microsoft.com/office/drawing/2014/main" id="{03D94766-3C4C-4CB8-944A-4B13E669735E}"/>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Lecture 06</a:t>
            </a:r>
          </a:p>
        </p:txBody>
      </p:sp>
      <p:sp>
        <p:nvSpPr>
          <p:cNvPr id="26629" name="Rectangle 7">
            <a:extLst>
              <a:ext uri="{FF2B5EF4-FFF2-40B4-BE49-F238E27FC236}">
                <a16:creationId xmlns:a16="http://schemas.microsoft.com/office/drawing/2014/main" id="{ACF09C2A-E3F8-4D6A-8984-F06373753B4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794B0E52-E5AC-483E-8491-FF296793F183}" type="slidenum">
              <a:rPr lang="en-US" altLang="en-US" sz="1200" smtClean="0"/>
              <a:pPr/>
              <a:t>12</a:t>
            </a:fld>
            <a:endParaRPr lang="en-US" altLang="en-US" sz="1200"/>
          </a:p>
        </p:txBody>
      </p:sp>
      <p:sp>
        <p:nvSpPr>
          <p:cNvPr id="26630" name="Rectangle 2">
            <a:extLst>
              <a:ext uri="{FF2B5EF4-FFF2-40B4-BE49-F238E27FC236}">
                <a16:creationId xmlns:a16="http://schemas.microsoft.com/office/drawing/2014/main" id="{4D936F21-F88F-4E7A-AFAC-E2773772C054}"/>
              </a:ext>
            </a:extLst>
          </p:cNvPr>
          <p:cNvSpPr>
            <a:spLocks noGrp="1" noRot="1" noChangeAspect="1" noChangeArrowheads="1" noTextEdit="1"/>
          </p:cNvSpPr>
          <p:nvPr>
            <p:ph type="sldImg"/>
          </p:nvPr>
        </p:nvSpPr>
        <p:spPr>
          <a:ln/>
        </p:spPr>
      </p:sp>
      <p:sp>
        <p:nvSpPr>
          <p:cNvPr id="26631" name="Rectangle 3">
            <a:extLst>
              <a:ext uri="{FF2B5EF4-FFF2-40B4-BE49-F238E27FC236}">
                <a16:creationId xmlns:a16="http://schemas.microsoft.com/office/drawing/2014/main" id="{BCE68E5A-C691-47AE-805B-4139B3D8577E}"/>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Instructor:</a:t>
            </a:r>
          </a:p>
          <a:p>
            <a:r>
              <a:rPr lang="en-US" altLang="en-US"/>
              <a:t>Unlike getchar(), getc isn’t connected to a certain stream automatically.  It is up to the user to determine which stream to connect getc to.</a:t>
            </a:r>
          </a:p>
          <a:p>
            <a:endParaRPr lang="en-US" altLang="en-US"/>
          </a:p>
          <a:p>
            <a:r>
              <a:rPr lang="en-US" altLang="en-US"/>
              <a:t>Narrator:</a:t>
            </a:r>
          </a:p>
          <a:p>
            <a:r>
              <a:rPr lang="en-US" altLang="en-US"/>
              <a:t>A somewhat more general function which operates much like getchar() is getc().  In this case getc() isn’t automatically connected to the keyboard input stream, so it is up to the programmer to specify which stream to get a character from.  This is useful when the programmer wishes to get a character from a file instead of the user.  The stream is specified as the argument.  In the given example the program gets one character from the keyboard via the stdin standard input stream, and then gets a character from what is known as a file pointer, which will be discussed in detail in a later lecture.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1E71362-D197-4264-BEE7-9927CEFB6879}"/>
              </a:ext>
            </a:extLst>
          </p:cNvPr>
          <p:cNvSpPr>
            <a:spLocks noGrp="1" noChangeArrowheads="1"/>
          </p:cNvSpPr>
          <p:nvPr>
            <p:ph type="hdr" sz="quarter"/>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Engineering H192</a:t>
            </a:r>
          </a:p>
        </p:txBody>
      </p:sp>
      <p:sp>
        <p:nvSpPr>
          <p:cNvPr id="28675" name="Rectangle 3">
            <a:extLst>
              <a:ext uri="{FF2B5EF4-FFF2-40B4-BE49-F238E27FC236}">
                <a16:creationId xmlns:a16="http://schemas.microsoft.com/office/drawing/2014/main" id="{82E8E0AA-319D-4906-8641-4BC5210A0AFA}"/>
              </a:ext>
            </a:extLst>
          </p:cNvPr>
          <p:cNvSpPr>
            <a:spLocks noGrp="1" noChangeArrowheads="1"/>
          </p:cNvSpPr>
          <p:nvPr>
            <p:ph type="dt" sz="quarter"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Winter 2005</a:t>
            </a:r>
          </a:p>
        </p:txBody>
      </p:sp>
      <p:sp>
        <p:nvSpPr>
          <p:cNvPr id="28676" name="Rectangle 6">
            <a:extLst>
              <a:ext uri="{FF2B5EF4-FFF2-40B4-BE49-F238E27FC236}">
                <a16:creationId xmlns:a16="http://schemas.microsoft.com/office/drawing/2014/main" id="{A7C35B28-C282-4B12-BDCE-3C96FA1C84E3}"/>
              </a:ext>
            </a:extLst>
          </p:cNvPr>
          <p:cNvSpPr>
            <a:spLocks noGrp="1" noChangeArrowheads="1"/>
          </p:cNvSpPr>
          <p:nvPr>
            <p:ph type="ftr" sz="quarter" idx="4"/>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Lecture 06</a:t>
            </a:r>
          </a:p>
        </p:txBody>
      </p:sp>
      <p:sp>
        <p:nvSpPr>
          <p:cNvPr id="28677" name="Rectangle 7">
            <a:extLst>
              <a:ext uri="{FF2B5EF4-FFF2-40B4-BE49-F238E27FC236}">
                <a16:creationId xmlns:a16="http://schemas.microsoft.com/office/drawing/2014/main" id="{2533A92B-AD7E-45C6-8F84-1D4D5A1724A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1863">
              <a:defRPr sz="2400">
                <a:solidFill>
                  <a:schemeClr val="tx1"/>
                </a:solidFill>
                <a:latin typeface="Times New Roman" panose="02020603050405020304" pitchFamily="18" charset="0"/>
              </a:defRPr>
            </a:lvl1pPr>
            <a:lvl2pPr marL="742950" indent="-285750" defTabSz="931863">
              <a:defRPr sz="2400">
                <a:solidFill>
                  <a:schemeClr val="tx1"/>
                </a:solidFill>
                <a:latin typeface="Times New Roman" panose="02020603050405020304" pitchFamily="18" charset="0"/>
              </a:defRPr>
            </a:lvl2pPr>
            <a:lvl3pPr marL="1143000" indent="-228600" defTabSz="931863">
              <a:defRPr sz="2400">
                <a:solidFill>
                  <a:schemeClr val="tx1"/>
                </a:solidFill>
                <a:latin typeface="Times New Roman" panose="02020603050405020304" pitchFamily="18" charset="0"/>
              </a:defRPr>
            </a:lvl3pPr>
            <a:lvl4pPr marL="1600200" indent="-228600" defTabSz="931863">
              <a:defRPr sz="2400">
                <a:solidFill>
                  <a:schemeClr val="tx1"/>
                </a:solidFill>
                <a:latin typeface="Times New Roman" panose="02020603050405020304" pitchFamily="18" charset="0"/>
              </a:defRPr>
            </a:lvl4pPr>
            <a:lvl5pPr marL="2057400" indent="-228600" defTabSz="931863">
              <a:defRPr sz="2400">
                <a:solidFill>
                  <a:schemeClr val="tx1"/>
                </a:solidFill>
                <a:latin typeface="Times New Roman" panose="02020603050405020304" pitchFamily="18" charset="0"/>
              </a:defRPr>
            </a:lvl5pPr>
            <a:lvl6pPr marL="2514600" indent="-228600" defTabSz="93186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186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186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1863" eaLnBrk="0" fontAlgn="base" hangingPunct="0">
              <a:spcBef>
                <a:spcPct val="0"/>
              </a:spcBef>
              <a:spcAft>
                <a:spcPct val="0"/>
              </a:spcAft>
              <a:defRPr sz="2400">
                <a:solidFill>
                  <a:schemeClr val="tx1"/>
                </a:solidFill>
                <a:latin typeface="Times New Roman" panose="02020603050405020304" pitchFamily="18" charset="0"/>
              </a:defRPr>
            </a:lvl9pPr>
          </a:lstStyle>
          <a:p>
            <a:fld id="{8B1B5737-04BF-431C-AAA5-FC691B1D3E9A}" type="slidenum">
              <a:rPr lang="en-US" altLang="en-US" sz="1200" smtClean="0"/>
              <a:pPr/>
              <a:t>13</a:t>
            </a:fld>
            <a:endParaRPr lang="en-US" altLang="en-US" sz="1200"/>
          </a:p>
        </p:txBody>
      </p:sp>
      <p:sp>
        <p:nvSpPr>
          <p:cNvPr id="28678" name="Rectangle 2">
            <a:extLst>
              <a:ext uri="{FF2B5EF4-FFF2-40B4-BE49-F238E27FC236}">
                <a16:creationId xmlns:a16="http://schemas.microsoft.com/office/drawing/2014/main" id="{802C294E-9207-4611-95FF-3BDEBA5BB282}"/>
              </a:ext>
            </a:extLst>
          </p:cNvPr>
          <p:cNvSpPr>
            <a:spLocks noGrp="1" noRot="1" noChangeAspect="1" noChangeArrowheads="1" noTextEdit="1"/>
          </p:cNvSpPr>
          <p:nvPr>
            <p:ph type="sldImg"/>
          </p:nvPr>
        </p:nvSpPr>
        <p:spPr>
          <a:ln/>
        </p:spPr>
      </p:sp>
      <p:sp>
        <p:nvSpPr>
          <p:cNvPr id="28679" name="Rectangle 3">
            <a:extLst>
              <a:ext uri="{FF2B5EF4-FFF2-40B4-BE49-F238E27FC236}">
                <a16:creationId xmlns:a16="http://schemas.microsoft.com/office/drawing/2014/main" id="{92505964-9CB3-45D9-A938-20A048261DC2}"/>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en-US"/>
              <a:t>Narrator:</a:t>
            </a:r>
          </a:p>
          <a:p>
            <a:r>
              <a:rPr lang="en-US" altLang="en-US"/>
              <a:t>Of course there must also exist a putc() function to output a single character to a stream of the programmer’s choice.  The putc() function requires as arguments, first the character to be placed in the stream, and then the stream to place the character into.  As shown in the sample, putc can be used to write to the stdout standard output stream or to a file pointer.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6BEC-4625-4441-9C92-A49C2685F0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59BCC8-D11B-48FC-A459-2281A53C2C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B794BD1-F0D0-4463-A8B4-D03239DAF82A}"/>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CCB19D48-AEE6-4302-9038-2CB2BA1131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A5CC467-54CA-4C5B-808D-29DDCCDD1563}"/>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137263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82C10-14D6-4DEE-BEB0-0CD060BA8E6B}"/>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A45FA5A0-8777-4ADB-AB6D-32B3429085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EB3EB32-5A75-443D-96E4-54846C74F2C5}"/>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713D412D-7AB3-4289-A550-7E98E66F09A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AF04DFC-07D6-48F3-BD47-5D5FDB6056E1}"/>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2749256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2FB3C3-4404-4C83-8E13-7BFAC3E5F5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AD826C-C758-4588-AA3F-51691290CD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8CC4F4-57B7-4A91-A347-579B43041787}"/>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7A5C8D00-7F25-4356-AADA-C87C8FB089D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4560CD-FE3C-47EE-8EAC-5A35DC268BC8}"/>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2401315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FEFB0-CE50-46FE-B827-28FF68335BD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CB290C7-50B5-4750-B8B0-FE464DE3D91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C4041C9-F419-4551-91C7-A119AA37FECA}"/>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EB634B71-8D86-40B0-B9AC-0761BD1A56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F54950F-EBFB-489B-9B5B-77D10C88B664}"/>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146321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51059-517C-4CE7-98C8-5F28971648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44F54651-A407-4165-AF7C-11B03FFA61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0ACC15-D402-49EC-B9DA-0624680F6ADD}"/>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6ED70488-36B8-4283-8F0E-C57ED4E5C84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661F8C3-CD02-4925-89FD-98E357F65015}"/>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84547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C74A7-7935-47A9-8844-EE880E089AA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A2DE68AE-6047-4BAA-A351-0EBF839D2E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4E5FDF7-EE64-409C-A6CF-57EBAFA2A2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CB5B4FD5-BA6B-43C6-A63C-29829D56B69E}"/>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6" name="Footer Placeholder 5">
            <a:extLst>
              <a:ext uri="{FF2B5EF4-FFF2-40B4-BE49-F238E27FC236}">
                <a16:creationId xmlns:a16="http://schemas.microsoft.com/office/drawing/2014/main" id="{34DF4033-AC5E-4B33-B866-E1C21052E41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3ED4EE8-D96A-4D12-89A5-A25788C1EC1A}"/>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3694512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1991-F94F-4B13-847E-3B14F7EE9E73}"/>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6C725BD-02AD-498E-A4F6-8DE75C0471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FE4D084-6022-4044-9383-A3501953F8C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871E4354-C8CD-4C9A-853D-9F899E9EAE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0F9028-C104-46CD-99C2-8AF5C8AE866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F2FF6C3-5B9B-4AD1-BB2B-586D12CBD554}"/>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8" name="Footer Placeholder 7">
            <a:extLst>
              <a:ext uri="{FF2B5EF4-FFF2-40B4-BE49-F238E27FC236}">
                <a16:creationId xmlns:a16="http://schemas.microsoft.com/office/drawing/2014/main" id="{D6A8E3F3-98B5-429F-89FD-86861CDD9E0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5097DB3-AF7B-4298-9A90-C16A3503E158}"/>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1298617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6A71A-2E4C-424E-9847-DAEDAB1E44D7}"/>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BF83383-7555-4904-8F33-503305C3D02E}"/>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4" name="Footer Placeholder 3">
            <a:extLst>
              <a:ext uri="{FF2B5EF4-FFF2-40B4-BE49-F238E27FC236}">
                <a16:creationId xmlns:a16="http://schemas.microsoft.com/office/drawing/2014/main" id="{59F59B53-0711-486D-A449-6CF6E078D19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657517B2-C810-4240-8A7A-5FBCA2ECE4C9}"/>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4130671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28A097-2988-4E98-ACAB-61D6BD1F5BD9}"/>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3" name="Footer Placeholder 2">
            <a:extLst>
              <a:ext uri="{FF2B5EF4-FFF2-40B4-BE49-F238E27FC236}">
                <a16:creationId xmlns:a16="http://schemas.microsoft.com/office/drawing/2014/main" id="{F9ED6E72-CC33-484E-8312-76BDBAF5EF0C}"/>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216B6D47-32D4-41EE-A7F7-747ACC94BA0D}"/>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759784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38F5E-5A22-49A8-A285-1F411183A4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DE38640-5364-49BA-8BA3-875A5E5B60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F12E909-D6FF-4964-8202-A45FD1C31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BD7D0E-8BC0-4C13-B086-F0D48BB661A7}"/>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6" name="Footer Placeholder 5">
            <a:extLst>
              <a:ext uri="{FF2B5EF4-FFF2-40B4-BE49-F238E27FC236}">
                <a16:creationId xmlns:a16="http://schemas.microsoft.com/office/drawing/2014/main" id="{84B5A791-6B71-412C-908E-1C305FAA7D7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1CA378C-5AE8-4773-9B1E-3BBE4D53F19E}"/>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897593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DFE64-3902-4454-BB66-3D8067F336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688C5D4-100A-4AE7-A2F4-4E23276E4F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4893659-0400-4766-B340-9B0B29D3A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D9B8BC-0565-4CD3-89B0-8DD48C7C8A5B}"/>
              </a:ext>
            </a:extLst>
          </p:cNvPr>
          <p:cNvSpPr>
            <a:spLocks noGrp="1"/>
          </p:cNvSpPr>
          <p:nvPr>
            <p:ph type="dt" sz="half" idx="10"/>
          </p:nvPr>
        </p:nvSpPr>
        <p:spPr/>
        <p:txBody>
          <a:bodyPr/>
          <a:lstStyle/>
          <a:p>
            <a:fld id="{921C97EB-5DB9-43E0-A30C-7EC81DED833A}" type="datetimeFigureOut">
              <a:rPr lang="en-IN" smtClean="0"/>
              <a:t>12-02-2024</a:t>
            </a:fld>
            <a:endParaRPr lang="en-IN"/>
          </a:p>
        </p:txBody>
      </p:sp>
      <p:sp>
        <p:nvSpPr>
          <p:cNvPr id="6" name="Footer Placeholder 5">
            <a:extLst>
              <a:ext uri="{FF2B5EF4-FFF2-40B4-BE49-F238E27FC236}">
                <a16:creationId xmlns:a16="http://schemas.microsoft.com/office/drawing/2014/main" id="{5949FE75-CFF3-4E62-86A9-5E8A848B146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0069A04-390A-4DD7-8E92-D7FB42482469}"/>
              </a:ext>
            </a:extLst>
          </p:cNvPr>
          <p:cNvSpPr>
            <a:spLocks noGrp="1"/>
          </p:cNvSpPr>
          <p:nvPr>
            <p:ph type="sldNum" sz="quarter" idx="12"/>
          </p:nvPr>
        </p:nvSpPr>
        <p:spPr/>
        <p:txBody>
          <a:bodyPr/>
          <a:lstStyle/>
          <a:p>
            <a:fld id="{855DA3EB-A9B8-4C38-9E42-1897600D267C}" type="slidenum">
              <a:rPr lang="en-IN" smtClean="0"/>
              <a:t>‹#›</a:t>
            </a:fld>
            <a:endParaRPr lang="en-IN"/>
          </a:p>
        </p:txBody>
      </p:sp>
    </p:spTree>
    <p:extLst>
      <p:ext uri="{BB962C8B-B14F-4D97-AF65-F5344CB8AC3E}">
        <p14:creationId xmlns:p14="http://schemas.microsoft.com/office/powerpoint/2010/main" val="955951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F98F8C2-435B-4245-8DD1-57462B6E8C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C207F8-91EB-4704-923E-33EDBA485B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2FB72A1-4603-4643-96AF-AEEAA3E20D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C97EB-5DB9-43E0-A30C-7EC81DED833A}" type="datetimeFigureOut">
              <a:rPr lang="en-IN" smtClean="0"/>
              <a:t>12-02-2024</a:t>
            </a:fld>
            <a:endParaRPr lang="en-IN"/>
          </a:p>
        </p:txBody>
      </p:sp>
      <p:sp>
        <p:nvSpPr>
          <p:cNvPr id="5" name="Footer Placeholder 4">
            <a:extLst>
              <a:ext uri="{FF2B5EF4-FFF2-40B4-BE49-F238E27FC236}">
                <a16:creationId xmlns:a16="http://schemas.microsoft.com/office/drawing/2014/main" id="{33F32C10-7158-4209-BDE0-8642561853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7871191-3B9A-4E51-9219-824DF660EC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DA3EB-A9B8-4C38-9E42-1897600D267C}" type="slidenum">
              <a:rPr lang="en-IN" smtClean="0"/>
              <a:t>‹#›</a:t>
            </a:fld>
            <a:endParaRPr lang="en-IN"/>
          </a:p>
        </p:txBody>
      </p:sp>
    </p:spTree>
    <p:extLst>
      <p:ext uri="{BB962C8B-B14F-4D97-AF65-F5344CB8AC3E}">
        <p14:creationId xmlns:p14="http://schemas.microsoft.com/office/powerpoint/2010/main" val="4106809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geeksforgeeks.org/difference-getchar-getch-getc-getch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65DE89-A44C-4349-9B3B-28145DEB9D09}"/>
              </a:ext>
            </a:extLst>
          </p:cNvPr>
          <p:cNvSpPr>
            <a:spLocks noGrp="1"/>
          </p:cNvSpPr>
          <p:nvPr>
            <p:ph type="ctrTitle"/>
          </p:nvPr>
        </p:nvSpPr>
        <p:spPr>
          <a:xfrm>
            <a:off x="1524000" y="1872989"/>
            <a:ext cx="9144000" cy="2387600"/>
          </a:xfrm>
        </p:spPr>
        <p:txBody>
          <a:bodyPr>
            <a:normAutofit/>
          </a:bodyPr>
          <a:lstStyle/>
          <a:p>
            <a:r>
              <a:rPr lang="en-US" b="1" dirty="0"/>
              <a:t>Input and Output Statements (Formatted and Unformatted) </a:t>
            </a:r>
            <a:endParaRPr lang="en-IN" b="1" dirty="0"/>
          </a:p>
        </p:txBody>
      </p:sp>
    </p:spTree>
    <p:extLst>
      <p:ext uri="{BB962C8B-B14F-4D97-AF65-F5344CB8AC3E}">
        <p14:creationId xmlns:p14="http://schemas.microsoft.com/office/powerpoint/2010/main" val="1996520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833E-61A2-4B52-9748-1295922EB0FA}"/>
              </a:ext>
            </a:extLst>
          </p:cNvPr>
          <p:cNvSpPr>
            <a:spLocks noGrp="1"/>
          </p:cNvSpPr>
          <p:nvPr>
            <p:ph type="title"/>
          </p:nvPr>
        </p:nvSpPr>
        <p:spPr/>
        <p:txBody>
          <a:bodyPr/>
          <a:lstStyle/>
          <a:p>
            <a:pPr algn="ctr"/>
            <a:r>
              <a:rPr lang="en-IN" b="1" i="0" dirty="0" err="1">
                <a:solidFill>
                  <a:srgbClr val="273239"/>
                </a:solidFill>
                <a:effectLst/>
                <a:latin typeface="urw-din"/>
              </a:rPr>
              <a:t>getche</a:t>
            </a:r>
            <a:r>
              <a:rPr lang="en-IN" b="1" i="0" dirty="0">
                <a:solidFill>
                  <a:srgbClr val="273239"/>
                </a:solidFill>
                <a:effectLst/>
                <a:latin typeface="urw-din"/>
              </a:rPr>
              <a:t>()</a:t>
            </a:r>
            <a:endParaRPr lang="en-IN" dirty="0"/>
          </a:p>
        </p:txBody>
      </p:sp>
      <p:sp>
        <p:nvSpPr>
          <p:cNvPr id="3" name="Content Placeholder 2">
            <a:extLst>
              <a:ext uri="{FF2B5EF4-FFF2-40B4-BE49-F238E27FC236}">
                <a16:creationId xmlns:a16="http://schemas.microsoft.com/office/drawing/2014/main" id="{F2D69E17-6FD2-48E9-8006-B392644A59D3}"/>
              </a:ext>
            </a:extLst>
          </p:cNvPr>
          <p:cNvSpPr>
            <a:spLocks noGrp="1"/>
          </p:cNvSpPr>
          <p:nvPr>
            <p:ph idx="1"/>
          </p:nvPr>
        </p:nvSpPr>
        <p:spPr/>
        <p:txBody>
          <a:bodyPr/>
          <a:lstStyle/>
          <a:p>
            <a:r>
              <a:rPr lang="en-US" b="0" i="0" u="sng" dirty="0" err="1">
                <a:effectLst/>
                <a:latin typeface="urw-din"/>
                <a:hlinkClick r:id="rId2"/>
              </a:rPr>
              <a:t>getche</a:t>
            </a:r>
            <a:r>
              <a:rPr lang="en-US" b="0" i="0" u="sng" dirty="0">
                <a:effectLst/>
                <a:latin typeface="urw-din"/>
                <a:hlinkClick r:id="rId2"/>
              </a:rPr>
              <a:t>()</a:t>
            </a:r>
            <a:r>
              <a:rPr lang="en-US" b="0" i="0" dirty="0">
                <a:solidFill>
                  <a:srgbClr val="273239"/>
                </a:solidFill>
                <a:effectLst/>
                <a:latin typeface="urw-din"/>
              </a:rPr>
              <a:t> function reads a single character from the keyboard by the user and displays it on the console screen and immediately returns without pressing the enter key. This function is declared in </a:t>
            </a:r>
            <a:r>
              <a:rPr lang="en-US" b="0" i="0" dirty="0" err="1">
                <a:solidFill>
                  <a:srgbClr val="273239"/>
                </a:solidFill>
                <a:effectLst/>
                <a:latin typeface="urw-din"/>
              </a:rPr>
              <a:t>conio.h</a:t>
            </a:r>
            <a:r>
              <a:rPr lang="en-US" b="0" i="0" dirty="0">
                <a:solidFill>
                  <a:srgbClr val="273239"/>
                </a:solidFill>
                <a:effectLst/>
                <a:latin typeface="urw-din"/>
              </a:rPr>
              <a:t>.</a:t>
            </a:r>
          </a:p>
          <a:p>
            <a:pPr marL="0" indent="0">
              <a:buNone/>
            </a:pPr>
            <a:endParaRPr lang="en-US" dirty="0">
              <a:solidFill>
                <a:srgbClr val="273239"/>
              </a:solidFill>
              <a:latin typeface="urw-din"/>
            </a:endParaRPr>
          </a:p>
          <a:p>
            <a:endParaRPr lang="en-IN" dirty="0"/>
          </a:p>
        </p:txBody>
      </p:sp>
    </p:spTree>
    <p:extLst>
      <p:ext uri="{BB962C8B-B14F-4D97-AF65-F5344CB8AC3E}">
        <p14:creationId xmlns:p14="http://schemas.microsoft.com/office/powerpoint/2010/main" val="2498196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833E-61A2-4B52-9748-1295922EB0FA}"/>
              </a:ext>
            </a:extLst>
          </p:cNvPr>
          <p:cNvSpPr>
            <a:spLocks noGrp="1"/>
          </p:cNvSpPr>
          <p:nvPr>
            <p:ph type="title"/>
          </p:nvPr>
        </p:nvSpPr>
        <p:spPr/>
        <p:txBody>
          <a:bodyPr/>
          <a:lstStyle/>
          <a:p>
            <a:pPr algn="ctr"/>
            <a:r>
              <a:rPr lang="en-IN" b="1" i="0" dirty="0" err="1">
                <a:solidFill>
                  <a:srgbClr val="273239"/>
                </a:solidFill>
                <a:effectLst/>
                <a:latin typeface="urw-din"/>
              </a:rPr>
              <a:t>putch</a:t>
            </a:r>
            <a:r>
              <a:rPr lang="en-IN" b="1" i="0" dirty="0">
                <a:solidFill>
                  <a:srgbClr val="273239"/>
                </a:solidFill>
                <a:effectLst/>
                <a:latin typeface="urw-din"/>
              </a:rPr>
              <a:t>()</a:t>
            </a:r>
            <a:endParaRPr lang="en-IN" dirty="0"/>
          </a:p>
        </p:txBody>
      </p:sp>
      <p:sp>
        <p:nvSpPr>
          <p:cNvPr id="3" name="Content Placeholder 2">
            <a:extLst>
              <a:ext uri="{FF2B5EF4-FFF2-40B4-BE49-F238E27FC236}">
                <a16:creationId xmlns:a16="http://schemas.microsoft.com/office/drawing/2014/main" id="{F2D69E17-6FD2-48E9-8006-B392644A59D3}"/>
              </a:ext>
            </a:extLst>
          </p:cNvPr>
          <p:cNvSpPr>
            <a:spLocks noGrp="1"/>
          </p:cNvSpPr>
          <p:nvPr>
            <p:ph idx="1"/>
          </p:nvPr>
        </p:nvSpPr>
        <p:spPr/>
        <p:txBody>
          <a:bodyPr/>
          <a:lstStyle/>
          <a:p>
            <a:r>
              <a:rPr lang="en-US" b="0" i="0" dirty="0" err="1">
                <a:solidFill>
                  <a:srgbClr val="273239"/>
                </a:solidFill>
                <a:effectLst/>
                <a:latin typeface="urw-din"/>
              </a:rPr>
              <a:t>putch</a:t>
            </a:r>
            <a:r>
              <a:rPr lang="en-US" b="0" i="0" dirty="0">
                <a:solidFill>
                  <a:srgbClr val="273239"/>
                </a:solidFill>
                <a:effectLst/>
                <a:latin typeface="urw-din"/>
              </a:rPr>
              <a:t>() function is used to display a single character which is given by the user and that character prints at the current cursor location. This function is declared in </a:t>
            </a:r>
            <a:r>
              <a:rPr lang="en-US" b="0" i="0" dirty="0" err="1">
                <a:solidFill>
                  <a:srgbClr val="273239"/>
                </a:solidFill>
                <a:effectLst/>
                <a:latin typeface="urw-din"/>
              </a:rPr>
              <a:t>conio.h</a:t>
            </a:r>
            <a:r>
              <a:rPr lang="en-US" b="0" i="0" dirty="0">
                <a:solidFill>
                  <a:srgbClr val="273239"/>
                </a:solidFill>
                <a:effectLst/>
                <a:latin typeface="urw-din"/>
              </a:rPr>
              <a:t> (header file)</a:t>
            </a:r>
            <a:endParaRPr lang="en-IN" dirty="0"/>
          </a:p>
        </p:txBody>
      </p:sp>
    </p:spTree>
    <p:extLst>
      <p:ext uri="{BB962C8B-B14F-4D97-AF65-F5344CB8AC3E}">
        <p14:creationId xmlns:p14="http://schemas.microsoft.com/office/powerpoint/2010/main" val="40500074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69F4FF91-BF39-4483-AAAB-F3861F7B83C3}"/>
              </a:ext>
            </a:extLst>
          </p:cNvPr>
          <p:cNvSpPr>
            <a:spLocks noGrp="1" noChangeArrowheads="1"/>
          </p:cNvSpPr>
          <p:nvPr>
            <p:ph type="title"/>
          </p:nvPr>
        </p:nvSpPr>
        <p:spPr/>
        <p:txBody>
          <a:bodyPr/>
          <a:lstStyle/>
          <a:p>
            <a:pPr eaLnBrk="1" hangingPunct="1"/>
            <a:r>
              <a:rPr lang="en-US" altLang="en-US"/>
              <a:t>Input/Output in C</a:t>
            </a:r>
          </a:p>
        </p:txBody>
      </p:sp>
      <p:sp>
        <p:nvSpPr>
          <p:cNvPr id="25603" name="Rectangle 5">
            <a:extLst>
              <a:ext uri="{FF2B5EF4-FFF2-40B4-BE49-F238E27FC236}">
                <a16:creationId xmlns:a16="http://schemas.microsoft.com/office/drawing/2014/main" id="{0B6477EC-F098-49C4-A76B-4B403FF71CF8}"/>
              </a:ext>
            </a:extLst>
          </p:cNvPr>
          <p:cNvSpPr>
            <a:spLocks noGrp="1" noChangeArrowheads="1"/>
          </p:cNvSpPr>
          <p:nvPr>
            <p:ph type="body" idx="1"/>
          </p:nvPr>
        </p:nvSpPr>
        <p:spPr/>
        <p:txBody>
          <a:bodyPr/>
          <a:lstStyle/>
          <a:p>
            <a:pPr algn="ctr" eaLnBrk="1" hangingPunct="1">
              <a:buFontTx/>
              <a:buNone/>
            </a:pPr>
            <a:r>
              <a:rPr lang="en-US" altLang="en-US"/>
              <a:t>getc ( *file ) ;</a:t>
            </a:r>
          </a:p>
          <a:p>
            <a:pPr eaLnBrk="1" hangingPunct="1"/>
            <a:endParaRPr lang="en-US" altLang="en-US"/>
          </a:p>
          <a:p>
            <a:pPr eaLnBrk="1" hangingPunct="1"/>
            <a:r>
              <a:rPr lang="en-US" altLang="en-US"/>
              <a:t>This function is similar to getchar( ) except the input can be from the keyboard or a file.</a:t>
            </a:r>
          </a:p>
          <a:p>
            <a:pPr eaLnBrk="1" hangingPunct="1"/>
            <a:r>
              <a:rPr lang="en-US" altLang="en-US"/>
              <a:t>Example:</a:t>
            </a:r>
          </a:p>
          <a:p>
            <a:pPr eaLnBrk="1" hangingPunct="1">
              <a:buFontTx/>
              <a:buNone/>
            </a:pPr>
            <a:r>
              <a:rPr lang="en-US" altLang="en-US"/>
              <a:t>		char ch;</a:t>
            </a:r>
          </a:p>
          <a:p>
            <a:pPr eaLnBrk="1" hangingPunct="1">
              <a:buFontTx/>
              <a:buNone/>
            </a:pPr>
            <a:r>
              <a:rPr lang="en-US" altLang="en-US"/>
              <a:t>		ch = getc (stdin) ;	/* input from keyboard */</a:t>
            </a:r>
          </a:p>
          <a:p>
            <a:pPr eaLnBrk="1" hangingPunct="1">
              <a:buFontTx/>
              <a:buNone/>
            </a:pPr>
            <a:r>
              <a:rPr lang="en-US" altLang="en-US"/>
              <a:t>		ch = getc (fileptr) ;	/* input from a file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4">
            <a:extLst>
              <a:ext uri="{FF2B5EF4-FFF2-40B4-BE49-F238E27FC236}">
                <a16:creationId xmlns:a16="http://schemas.microsoft.com/office/drawing/2014/main" id="{B7122463-234A-462E-A950-C1FE118AC368}"/>
              </a:ext>
            </a:extLst>
          </p:cNvPr>
          <p:cNvSpPr>
            <a:spLocks noGrp="1" noChangeArrowheads="1"/>
          </p:cNvSpPr>
          <p:nvPr>
            <p:ph type="title"/>
          </p:nvPr>
        </p:nvSpPr>
        <p:spPr/>
        <p:txBody>
          <a:bodyPr/>
          <a:lstStyle/>
          <a:p>
            <a:pPr eaLnBrk="1" hangingPunct="1"/>
            <a:r>
              <a:rPr lang="en-US" altLang="en-US"/>
              <a:t>Input/Output in C</a:t>
            </a:r>
          </a:p>
        </p:txBody>
      </p:sp>
      <p:sp>
        <p:nvSpPr>
          <p:cNvPr id="27651" name="Rectangle 5">
            <a:extLst>
              <a:ext uri="{FF2B5EF4-FFF2-40B4-BE49-F238E27FC236}">
                <a16:creationId xmlns:a16="http://schemas.microsoft.com/office/drawing/2014/main" id="{2A0EC6B0-03C8-4205-B277-73BE852A221F}"/>
              </a:ext>
            </a:extLst>
          </p:cNvPr>
          <p:cNvSpPr>
            <a:spLocks noGrp="1" noChangeArrowheads="1"/>
          </p:cNvSpPr>
          <p:nvPr>
            <p:ph type="body" idx="1"/>
          </p:nvPr>
        </p:nvSpPr>
        <p:spPr/>
        <p:txBody>
          <a:bodyPr/>
          <a:lstStyle/>
          <a:p>
            <a:pPr algn="ctr" eaLnBrk="1" hangingPunct="1">
              <a:buFontTx/>
              <a:buNone/>
            </a:pPr>
            <a:r>
              <a:rPr lang="en-US" altLang="en-US"/>
              <a:t>putc ( char, *file ) ;</a:t>
            </a:r>
          </a:p>
          <a:p>
            <a:pPr eaLnBrk="1" hangingPunct="1"/>
            <a:endParaRPr lang="en-US" altLang="en-US"/>
          </a:p>
          <a:p>
            <a:pPr eaLnBrk="1" hangingPunct="1"/>
            <a:r>
              <a:rPr lang="en-US" altLang="en-US"/>
              <a:t>This function is similar to putchar ( ) except the output can be to the screen or a file.</a:t>
            </a:r>
          </a:p>
          <a:p>
            <a:pPr eaLnBrk="1" hangingPunct="1"/>
            <a:r>
              <a:rPr lang="en-US" altLang="en-US"/>
              <a:t>Example:</a:t>
            </a:r>
          </a:p>
          <a:p>
            <a:pPr eaLnBrk="1" hangingPunct="1">
              <a:buFontTx/>
              <a:buNone/>
            </a:pPr>
            <a:r>
              <a:rPr lang="en-US" altLang="en-US"/>
              <a:t>		char ch;</a:t>
            </a:r>
          </a:p>
          <a:p>
            <a:pPr eaLnBrk="1" hangingPunct="1">
              <a:buFontTx/>
              <a:buNone/>
            </a:pPr>
            <a:r>
              <a:rPr lang="en-US" altLang="en-US"/>
              <a:t>		ch = getc (stdin) ;	/* input from keyboard */</a:t>
            </a:r>
          </a:p>
          <a:p>
            <a:pPr eaLnBrk="1" hangingPunct="1">
              <a:buFontTx/>
              <a:buNone/>
            </a:pPr>
            <a:r>
              <a:rPr lang="en-US" altLang="en-US"/>
              <a:t>		putc (ch, stdout) ;	 /* output to the screen */</a:t>
            </a:r>
          </a:p>
          <a:p>
            <a:pPr lvl="2" eaLnBrk="1" hangingPunct="1">
              <a:buFontTx/>
              <a:buNone/>
            </a:pPr>
            <a:r>
              <a:rPr lang="en-US" altLang="en-US"/>
              <a:t>putc (ch, outfileptr) ;	 /*output to a file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F4D2B-DCA8-468C-8509-F96C0CE86759}"/>
              </a:ext>
            </a:extLst>
          </p:cNvPr>
          <p:cNvSpPr>
            <a:spLocks noGrp="1"/>
          </p:cNvSpPr>
          <p:nvPr>
            <p:ph type="title"/>
          </p:nvPr>
        </p:nvSpPr>
        <p:spPr/>
        <p:txBody>
          <a:bodyPr/>
          <a:lstStyle/>
          <a:p>
            <a:r>
              <a:rPr lang="en-US" dirty="0"/>
              <a:t>Input and output In C language</a:t>
            </a:r>
            <a:endParaRPr lang="en-IN" dirty="0"/>
          </a:p>
        </p:txBody>
      </p:sp>
      <p:sp>
        <p:nvSpPr>
          <p:cNvPr id="3" name="Content Placeholder 2">
            <a:extLst>
              <a:ext uri="{FF2B5EF4-FFF2-40B4-BE49-F238E27FC236}">
                <a16:creationId xmlns:a16="http://schemas.microsoft.com/office/drawing/2014/main" id="{17A5D6B2-1DC3-46CB-BA73-AA6E4AECDF9D}"/>
              </a:ext>
            </a:extLst>
          </p:cNvPr>
          <p:cNvSpPr>
            <a:spLocks noGrp="1"/>
          </p:cNvSpPr>
          <p:nvPr>
            <p:ph idx="1"/>
          </p:nvPr>
        </p:nvSpPr>
        <p:spPr>
          <a:xfrm>
            <a:off x="838200" y="943614"/>
            <a:ext cx="10515600" cy="5442437"/>
          </a:xfrm>
        </p:spPr>
        <p:txBody>
          <a:bodyPr>
            <a:noAutofit/>
          </a:bodyPr>
          <a:lstStyle/>
          <a:p>
            <a:pPr marL="0" indent="0">
              <a:buNone/>
            </a:pPr>
            <a:endParaRPr lang="en-US" sz="2400" dirty="0"/>
          </a:p>
          <a:p>
            <a:r>
              <a:rPr lang="en-US" sz="2400" dirty="0"/>
              <a:t>C programming language has standard libraries that allow input and output in a program. </a:t>
            </a:r>
          </a:p>
          <a:p>
            <a:r>
              <a:rPr lang="en-US" sz="2400" dirty="0"/>
              <a:t>The </a:t>
            </a:r>
            <a:r>
              <a:rPr lang="en-US" sz="2400" b="1" dirty="0" err="1"/>
              <a:t>studio.h</a:t>
            </a:r>
            <a:r>
              <a:rPr lang="en-US" sz="2400" dirty="0"/>
              <a:t> or standard input-output library in C that has methods for input and output. </a:t>
            </a:r>
          </a:p>
          <a:p>
            <a:r>
              <a:rPr lang="en-US" sz="2400" dirty="0"/>
              <a:t>Input output built-in functions in C falls into two categories:</a:t>
            </a:r>
          </a:p>
          <a:p>
            <a:pPr marL="971550" lvl="1" indent="-514350">
              <a:buFont typeface="+mj-lt"/>
              <a:buAutoNum type="arabicPeriod"/>
            </a:pPr>
            <a:r>
              <a:rPr lang="en-US" dirty="0"/>
              <a:t>Formatted input output (I/O) functions and </a:t>
            </a:r>
          </a:p>
          <a:p>
            <a:pPr marL="971550" lvl="1" indent="-514350">
              <a:buFont typeface="+mj-lt"/>
              <a:buAutoNum type="arabicPeriod"/>
            </a:pPr>
            <a:r>
              <a:rPr lang="en-US" dirty="0"/>
              <a:t>Unformatted input output (I/O) functions. </a:t>
            </a:r>
          </a:p>
          <a:p>
            <a:pPr marL="457200" lvl="1" indent="0">
              <a:buNone/>
            </a:pPr>
            <a:endParaRPr lang="en-US" dirty="0"/>
          </a:p>
          <a:p>
            <a:r>
              <a:rPr lang="en-US" sz="2400" dirty="0" err="1"/>
              <a:t>printf</a:t>
            </a:r>
            <a:r>
              <a:rPr lang="en-US" sz="2400" dirty="0"/>
              <a:t>() and </a:t>
            </a:r>
            <a:r>
              <a:rPr lang="en-US" sz="2400" dirty="0" err="1"/>
              <a:t>scanf</a:t>
            </a:r>
            <a:r>
              <a:rPr lang="en-US" sz="2400" dirty="0"/>
              <a:t>() are examples for formatted input and output functions and </a:t>
            </a:r>
            <a:r>
              <a:rPr lang="en-US" sz="2400" dirty="0" err="1"/>
              <a:t>getch</a:t>
            </a:r>
            <a:r>
              <a:rPr lang="en-US" sz="2400" dirty="0"/>
              <a:t>(), </a:t>
            </a:r>
            <a:r>
              <a:rPr lang="en-US" sz="2400" dirty="0" err="1"/>
              <a:t>getchar</a:t>
            </a:r>
            <a:r>
              <a:rPr lang="en-US" sz="2400" dirty="0"/>
              <a:t>(), gets(), puts(), </a:t>
            </a:r>
            <a:r>
              <a:rPr lang="en-US" sz="2400" dirty="0" err="1"/>
              <a:t>putchar</a:t>
            </a:r>
            <a:r>
              <a:rPr lang="en-US" sz="2400" dirty="0"/>
              <a:t>() etc. are examples of unformatted input output functions.</a:t>
            </a:r>
          </a:p>
          <a:p>
            <a:pPr algn="just"/>
            <a:r>
              <a:rPr lang="en-US" sz="2400" b="1" i="0" dirty="0">
                <a:solidFill>
                  <a:srgbClr val="273239"/>
                </a:solidFill>
                <a:effectLst/>
                <a:latin typeface="urw-din"/>
              </a:rPr>
              <a:t>Unformatted I/O functions are used only for character data type or character array/string and cannot be used for any other datatype.</a:t>
            </a:r>
            <a:endParaRPr lang="en-IN" sz="2400" b="1" dirty="0"/>
          </a:p>
        </p:txBody>
      </p:sp>
    </p:spTree>
    <p:extLst>
      <p:ext uri="{BB962C8B-B14F-4D97-AF65-F5344CB8AC3E}">
        <p14:creationId xmlns:p14="http://schemas.microsoft.com/office/powerpoint/2010/main" val="2799627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F4D2B-DCA8-468C-8509-F96C0CE86759}"/>
              </a:ext>
            </a:extLst>
          </p:cNvPr>
          <p:cNvSpPr>
            <a:spLocks noGrp="1"/>
          </p:cNvSpPr>
          <p:nvPr>
            <p:ph type="title"/>
          </p:nvPr>
        </p:nvSpPr>
        <p:spPr/>
        <p:txBody>
          <a:bodyPr/>
          <a:lstStyle/>
          <a:p>
            <a:r>
              <a:rPr lang="en-US" dirty="0" err="1"/>
              <a:t>Printf</a:t>
            </a:r>
            <a:r>
              <a:rPr lang="en-US" dirty="0"/>
              <a:t> and </a:t>
            </a:r>
            <a:r>
              <a:rPr lang="en-US" dirty="0" err="1"/>
              <a:t>Scanf</a:t>
            </a:r>
            <a:r>
              <a:rPr lang="en-US" dirty="0"/>
              <a:t> function</a:t>
            </a:r>
            <a:endParaRPr lang="en-IN" dirty="0"/>
          </a:p>
        </p:txBody>
      </p:sp>
      <p:sp>
        <p:nvSpPr>
          <p:cNvPr id="3" name="Content Placeholder 2">
            <a:extLst>
              <a:ext uri="{FF2B5EF4-FFF2-40B4-BE49-F238E27FC236}">
                <a16:creationId xmlns:a16="http://schemas.microsoft.com/office/drawing/2014/main" id="{17A5D6B2-1DC3-46CB-BA73-AA6E4AECDF9D}"/>
              </a:ext>
            </a:extLst>
          </p:cNvPr>
          <p:cNvSpPr>
            <a:spLocks noGrp="1"/>
          </p:cNvSpPr>
          <p:nvPr>
            <p:ph idx="1"/>
          </p:nvPr>
        </p:nvSpPr>
        <p:spPr/>
        <p:txBody>
          <a:bodyPr/>
          <a:lstStyle/>
          <a:p>
            <a:pPr algn="just"/>
            <a:r>
              <a:rPr lang="en-US" dirty="0"/>
              <a:t>The standard input-output header file, named </a:t>
            </a:r>
            <a:r>
              <a:rPr lang="en-US" dirty="0" err="1"/>
              <a:t>stdio.h</a:t>
            </a:r>
            <a:r>
              <a:rPr lang="en-US" dirty="0"/>
              <a:t> contains the definition of the functions </a:t>
            </a:r>
            <a:r>
              <a:rPr lang="en-US" dirty="0" err="1"/>
              <a:t>printf</a:t>
            </a:r>
            <a:r>
              <a:rPr lang="en-US" dirty="0"/>
              <a:t>() and </a:t>
            </a:r>
            <a:r>
              <a:rPr lang="en-US" dirty="0" err="1"/>
              <a:t>scanf</a:t>
            </a:r>
            <a:r>
              <a:rPr lang="en-US" dirty="0"/>
              <a:t>(), </a:t>
            </a:r>
          </a:p>
          <a:p>
            <a:pPr algn="just"/>
            <a:r>
              <a:rPr lang="en-US" dirty="0"/>
              <a:t>which are used to display output on screen and to take input from user respectively. </a:t>
            </a:r>
          </a:p>
          <a:p>
            <a:pPr algn="just"/>
            <a:r>
              <a:rPr lang="en-US" dirty="0"/>
              <a:t>Format can be a simple constant string, but you can specify %s, %d, %c, %f, etc., to print or read strings, integer, character, or float respectively. </a:t>
            </a:r>
          </a:p>
          <a:p>
            <a:pPr algn="just"/>
            <a:r>
              <a:rPr lang="en-US" dirty="0"/>
              <a:t>There are many other formatting options available that can be used based on requirements.</a:t>
            </a:r>
            <a:endParaRPr lang="en-IN" dirty="0"/>
          </a:p>
        </p:txBody>
      </p:sp>
    </p:spTree>
    <p:extLst>
      <p:ext uri="{BB962C8B-B14F-4D97-AF65-F5344CB8AC3E}">
        <p14:creationId xmlns:p14="http://schemas.microsoft.com/office/powerpoint/2010/main" val="96387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5">
            <a:extLst>
              <a:ext uri="{FF2B5EF4-FFF2-40B4-BE49-F238E27FC236}">
                <a16:creationId xmlns:a16="http://schemas.microsoft.com/office/drawing/2014/main" id="{9364832D-441D-4D80-8931-A7FDFE116FEC}"/>
              </a:ext>
            </a:extLst>
          </p:cNvPr>
          <p:cNvSpPr>
            <a:spLocks noGrp="1" noChangeArrowheads="1"/>
          </p:cNvSpPr>
          <p:nvPr>
            <p:ph type="body" idx="1"/>
          </p:nvPr>
        </p:nvSpPr>
        <p:spPr>
          <a:xfrm>
            <a:off x="838200" y="1150374"/>
            <a:ext cx="10515600" cy="5026589"/>
          </a:xfrm>
        </p:spPr>
        <p:txBody>
          <a:bodyPr>
            <a:normAutofit/>
          </a:bodyPr>
          <a:lstStyle/>
          <a:p>
            <a:pPr algn="ctr" eaLnBrk="1" hangingPunct="1">
              <a:buFontTx/>
              <a:buNone/>
            </a:pPr>
            <a:r>
              <a:rPr lang="en-US" altLang="en-US" sz="3200" b="1" dirty="0" err="1"/>
              <a:t>getchar</a:t>
            </a:r>
            <a:r>
              <a:rPr lang="en-US" altLang="en-US" sz="3200" b="1" dirty="0"/>
              <a:t> ( ) ;</a:t>
            </a:r>
          </a:p>
          <a:p>
            <a:pPr eaLnBrk="1" hangingPunct="1"/>
            <a:endParaRPr lang="en-US" altLang="en-US" dirty="0"/>
          </a:p>
          <a:p>
            <a:pPr eaLnBrk="1" hangingPunct="1"/>
            <a:r>
              <a:rPr lang="en-US" altLang="en-US" dirty="0"/>
              <a:t>This function provides for getting exactly one character from the keyboard until and unless the enter key is pressed. </a:t>
            </a:r>
            <a:r>
              <a:rPr lang="en-US" b="0" i="0" dirty="0">
                <a:solidFill>
                  <a:srgbClr val="273239"/>
                </a:solidFill>
                <a:effectLst/>
                <a:latin typeface="urw-din"/>
              </a:rPr>
              <a:t>This function is declared in </a:t>
            </a:r>
            <a:r>
              <a:rPr lang="en-US" b="0" i="0" dirty="0" err="1">
                <a:solidFill>
                  <a:srgbClr val="273239"/>
                </a:solidFill>
                <a:effectLst/>
                <a:latin typeface="urw-din"/>
              </a:rPr>
              <a:t>stdio.h</a:t>
            </a:r>
            <a:endParaRPr lang="en-US" altLang="en-US" dirty="0"/>
          </a:p>
          <a:p>
            <a:pPr marL="0" indent="0" eaLnBrk="1" hangingPunct="1">
              <a:buNone/>
            </a:pPr>
            <a:endParaRPr lang="en-US" altLang="en-US" dirty="0"/>
          </a:p>
          <a:p>
            <a:pPr eaLnBrk="1" hangingPunct="1"/>
            <a:r>
              <a:rPr lang="en-US" altLang="en-US" dirty="0"/>
              <a:t>Example:</a:t>
            </a:r>
          </a:p>
          <a:p>
            <a:pPr eaLnBrk="1" hangingPunct="1"/>
            <a:endParaRPr lang="en-US" altLang="en-US" dirty="0"/>
          </a:p>
          <a:p>
            <a:pPr lvl="2" eaLnBrk="1" hangingPunct="1">
              <a:buFontTx/>
              <a:buNone/>
            </a:pPr>
            <a:r>
              <a:rPr lang="en-US" altLang="en-US" sz="2800" dirty="0"/>
              <a:t>char </a:t>
            </a:r>
            <a:r>
              <a:rPr lang="en-US" altLang="en-US" sz="2800" dirty="0" err="1"/>
              <a:t>ch</a:t>
            </a:r>
            <a:r>
              <a:rPr lang="en-US" altLang="en-US" sz="2800" dirty="0"/>
              <a:t>;</a:t>
            </a:r>
          </a:p>
          <a:p>
            <a:pPr lvl="2" eaLnBrk="1" hangingPunct="1">
              <a:buFontTx/>
              <a:buNone/>
            </a:pPr>
            <a:r>
              <a:rPr lang="en-US" altLang="en-US" sz="2800" dirty="0" err="1"/>
              <a:t>ch</a:t>
            </a:r>
            <a:r>
              <a:rPr lang="en-US" altLang="en-US" sz="2800" dirty="0"/>
              <a:t> = </a:t>
            </a:r>
            <a:r>
              <a:rPr lang="en-US" altLang="en-US" sz="2800" dirty="0" err="1"/>
              <a:t>getchar</a:t>
            </a:r>
            <a:r>
              <a:rPr lang="en-US" altLang="en-US" sz="2800" dirty="0"/>
              <a:t> ( ) ;</a:t>
            </a:r>
          </a:p>
          <a:p>
            <a:pPr lvl="2" eaLnBrk="1" hangingPunct="1"/>
            <a:endParaRPr lang="en-US" alt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5">
            <a:extLst>
              <a:ext uri="{FF2B5EF4-FFF2-40B4-BE49-F238E27FC236}">
                <a16:creationId xmlns:a16="http://schemas.microsoft.com/office/drawing/2014/main" id="{7E451F7C-C8A1-4403-AB59-410E26AD0F64}"/>
              </a:ext>
            </a:extLst>
          </p:cNvPr>
          <p:cNvSpPr>
            <a:spLocks noGrp="1" noChangeArrowheads="1"/>
          </p:cNvSpPr>
          <p:nvPr>
            <p:ph type="body" idx="1"/>
          </p:nvPr>
        </p:nvSpPr>
        <p:spPr/>
        <p:txBody>
          <a:bodyPr>
            <a:normAutofit lnSpcReduction="10000"/>
          </a:bodyPr>
          <a:lstStyle/>
          <a:p>
            <a:pPr algn="ctr" eaLnBrk="1" hangingPunct="1">
              <a:buFontTx/>
              <a:buNone/>
            </a:pPr>
            <a:r>
              <a:rPr lang="en-US" altLang="en-US" b="1" dirty="0" err="1"/>
              <a:t>putchar</a:t>
            </a:r>
            <a:r>
              <a:rPr lang="en-US" altLang="en-US" b="1" dirty="0"/>
              <a:t> (char) ;</a:t>
            </a:r>
          </a:p>
          <a:p>
            <a:pPr eaLnBrk="1" hangingPunct="1"/>
            <a:endParaRPr lang="en-US" altLang="en-US" dirty="0"/>
          </a:p>
          <a:p>
            <a:pPr eaLnBrk="1" hangingPunct="1"/>
            <a:r>
              <a:rPr lang="en-US" altLang="en-US" dirty="0"/>
              <a:t>This function provides for printing exactly one character to the screen. </a:t>
            </a:r>
            <a:r>
              <a:rPr lang="en-US" b="0" i="0" dirty="0">
                <a:solidFill>
                  <a:srgbClr val="273239"/>
                </a:solidFill>
                <a:effectLst/>
                <a:latin typeface="urw-din"/>
              </a:rPr>
              <a:t>This function is declared in </a:t>
            </a:r>
            <a:r>
              <a:rPr lang="en-US" b="0" i="0" dirty="0" err="1">
                <a:solidFill>
                  <a:srgbClr val="273239"/>
                </a:solidFill>
                <a:effectLst/>
                <a:latin typeface="urw-din"/>
              </a:rPr>
              <a:t>stdio.h</a:t>
            </a:r>
            <a:r>
              <a:rPr lang="en-US" b="0" i="0" dirty="0">
                <a:solidFill>
                  <a:srgbClr val="273239"/>
                </a:solidFill>
                <a:effectLst/>
                <a:latin typeface="urw-din"/>
              </a:rPr>
              <a:t>.</a:t>
            </a:r>
            <a:endParaRPr lang="en-US" altLang="en-US" dirty="0"/>
          </a:p>
          <a:p>
            <a:pPr eaLnBrk="1" hangingPunct="1"/>
            <a:r>
              <a:rPr lang="en-US" altLang="en-US" dirty="0"/>
              <a:t>Example:</a:t>
            </a:r>
          </a:p>
          <a:p>
            <a:pPr eaLnBrk="1" hangingPunct="1"/>
            <a:endParaRPr lang="en-US" altLang="en-US" dirty="0"/>
          </a:p>
          <a:p>
            <a:pPr eaLnBrk="1" hangingPunct="1">
              <a:buFontTx/>
              <a:buNone/>
            </a:pPr>
            <a:r>
              <a:rPr lang="en-US" altLang="en-US" dirty="0"/>
              <a:t>	char </a:t>
            </a:r>
            <a:r>
              <a:rPr lang="en-US" altLang="en-US" dirty="0" err="1"/>
              <a:t>ch</a:t>
            </a:r>
            <a:r>
              <a:rPr lang="en-US" altLang="en-US" dirty="0"/>
              <a:t>;</a:t>
            </a:r>
          </a:p>
          <a:p>
            <a:pPr eaLnBrk="1" hangingPunct="1">
              <a:buFontTx/>
              <a:buNone/>
            </a:pPr>
            <a:r>
              <a:rPr lang="en-US" altLang="en-US" dirty="0"/>
              <a:t>	</a:t>
            </a:r>
            <a:r>
              <a:rPr lang="en-US" altLang="en-US" dirty="0" err="1"/>
              <a:t>ch</a:t>
            </a:r>
            <a:r>
              <a:rPr lang="en-US" altLang="en-US" dirty="0"/>
              <a:t> = </a:t>
            </a:r>
            <a:r>
              <a:rPr lang="en-US" altLang="en-US" dirty="0" err="1"/>
              <a:t>getchar</a:t>
            </a:r>
            <a:r>
              <a:rPr lang="en-US" altLang="en-US" dirty="0"/>
              <a:t> ( ) ;  /* input a character from </a:t>
            </a:r>
            <a:r>
              <a:rPr lang="en-US" altLang="en-US" dirty="0" err="1"/>
              <a:t>kbd</a:t>
            </a:r>
            <a:r>
              <a:rPr lang="en-US" altLang="en-US" dirty="0"/>
              <a:t>*/</a:t>
            </a:r>
          </a:p>
          <a:p>
            <a:pPr eaLnBrk="1" hangingPunct="1">
              <a:buFontTx/>
              <a:buNone/>
            </a:pPr>
            <a:r>
              <a:rPr lang="en-US" altLang="en-US" dirty="0"/>
              <a:t>	</a:t>
            </a:r>
            <a:r>
              <a:rPr lang="en-US" altLang="en-US" dirty="0" err="1"/>
              <a:t>putchar</a:t>
            </a:r>
            <a:r>
              <a:rPr lang="en-US" altLang="en-US" dirty="0"/>
              <a:t> (</a:t>
            </a:r>
            <a:r>
              <a:rPr lang="en-US" altLang="en-US" dirty="0" err="1"/>
              <a:t>ch</a:t>
            </a:r>
            <a:r>
              <a:rPr lang="en-US" altLang="en-US" dirty="0"/>
              <a:t>) ;       /* display it on the screen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F4D2B-DCA8-468C-8509-F96C0CE86759}"/>
              </a:ext>
            </a:extLst>
          </p:cNvPr>
          <p:cNvSpPr>
            <a:spLocks noGrp="1"/>
          </p:cNvSpPr>
          <p:nvPr>
            <p:ph type="title"/>
          </p:nvPr>
        </p:nvSpPr>
        <p:spPr/>
        <p:txBody>
          <a:bodyPr/>
          <a:lstStyle/>
          <a:p>
            <a:r>
              <a:rPr lang="en-US" b="1" dirty="0"/>
              <a:t>gets() &amp; puts() </a:t>
            </a:r>
            <a:r>
              <a:rPr lang="en-US" dirty="0"/>
              <a:t>Functions</a:t>
            </a:r>
            <a:endParaRPr lang="en-IN" dirty="0"/>
          </a:p>
        </p:txBody>
      </p:sp>
      <p:sp>
        <p:nvSpPr>
          <p:cNvPr id="3" name="Content Placeholder 2">
            <a:extLst>
              <a:ext uri="{FF2B5EF4-FFF2-40B4-BE49-F238E27FC236}">
                <a16:creationId xmlns:a16="http://schemas.microsoft.com/office/drawing/2014/main" id="{17A5D6B2-1DC3-46CB-BA73-AA6E4AECDF9D}"/>
              </a:ext>
            </a:extLst>
          </p:cNvPr>
          <p:cNvSpPr>
            <a:spLocks noGrp="1"/>
          </p:cNvSpPr>
          <p:nvPr>
            <p:ph idx="1"/>
          </p:nvPr>
        </p:nvSpPr>
        <p:spPr/>
        <p:txBody>
          <a:bodyPr>
            <a:normAutofit lnSpcReduction="10000"/>
          </a:bodyPr>
          <a:lstStyle/>
          <a:p>
            <a:r>
              <a:rPr lang="en-US" dirty="0"/>
              <a:t>The </a:t>
            </a:r>
            <a:r>
              <a:rPr lang="en-US" dirty="0">
                <a:solidFill>
                  <a:srgbClr val="FF0000"/>
                </a:solidFill>
              </a:rPr>
              <a:t>gets() </a:t>
            </a:r>
            <a:r>
              <a:rPr lang="en-US" dirty="0"/>
              <a:t>function reads a group of characters or strings from the keyboard by the user and these characters get stored in a character array. </a:t>
            </a:r>
            <a:r>
              <a:rPr lang="en-US" b="0" i="0" dirty="0">
                <a:solidFill>
                  <a:srgbClr val="273239"/>
                </a:solidFill>
                <a:effectLst/>
                <a:latin typeface="urw-din"/>
              </a:rPr>
              <a:t>This function allows us to write </a:t>
            </a:r>
            <a:r>
              <a:rPr lang="en-US" b="1" i="0" dirty="0">
                <a:solidFill>
                  <a:srgbClr val="273239"/>
                </a:solidFill>
                <a:effectLst/>
                <a:latin typeface="urw-din"/>
              </a:rPr>
              <a:t>space-separated texts</a:t>
            </a:r>
            <a:r>
              <a:rPr lang="en-US" b="0" i="0" dirty="0">
                <a:solidFill>
                  <a:srgbClr val="273239"/>
                </a:solidFill>
                <a:effectLst/>
                <a:latin typeface="urw-din"/>
              </a:rPr>
              <a:t> or strings</a:t>
            </a:r>
            <a:endParaRPr lang="en-US" dirty="0"/>
          </a:p>
          <a:p>
            <a:r>
              <a:rPr lang="en-US" dirty="0"/>
              <a:t>It reads data until either a terminating newline or EOF (end of file) occurs. </a:t>
            </a:r>
          </a:p>
          <a:p>
            <a:r>
              <a:rPr lang="en-IN" b="0" i="0" dirty="0">
                <a:solidFill>
                  <a:srgbClr val="273239"/>
                </a:solidFill>
                <a:effectLst/>
                <a:latin typeface="urw-din"/>
              </a:rPr>
              <a:t>It is declared in </a:t>
            </a:r>
            <a:r>
              <a:rPr lang="en-IN" b="0" i="0" dirty="0" err="1">
                <a:solidFill>
                  <a:srgbClr val="273239"/>
                </a:solidFill>
                <a:effectLst/>
                <a:latin typeface="urw-din"/>
              </a:rPr>
              <a:t>stdio.h</a:t>
            </a:r>
            <a:r>
              <a:rPr lang="en-IN" b="0" i="0" dirty="0">
                <a:solidFill>
                  <a:srgbClr val="273239"/>
                </a:solidFill>
                <a:effectLst/>
                <a:latin typeface="urw-din"/>
              </a:rPr>
              <a:t> header file</a:t>
            </a:r>
            <a:endParaRPr lang="en-US" dirty="0"/>
          </a:p>
          <a:p>
            <a:r>
              <a:rPr lang="en-US" dirty="0"/>
              <a:t>The </a:t>
            </a:r>
            <a:r>
              <a:rPr lang="en-US" dirty="0">
                <a:solidFill>
                  <a:srgbClr val="FF0000"/>
                </a:solidFill>
              </a:rPr>
              <a:t>puts() </a:t>
            </a:r>
            <a:r>
              <a:rPr lang="en-US" dirty="0"/>
              <a:t>function writes the string str and a trailing newline to </a:t>
            </a:r>
            <a:r>
              <a:rPr lang="en-US" dirty="0" err="1">
                <a:solidFill>
                  <a:srgbClr val="FF0000"/>
                </a:solidFill>
              </a:rPr>
              <a:t>stdout</a:t>
            </a:r>
            <a:r>
              <a:rPr lang="en-US" dirty="0">
                <a:solidFill>
                  <a:srgbClr val="FF0000"/>
                </a:solidFill>
              </a:rPr>
              <a:t>. </a:t>
            </a:r>
          </a:p>
          <a:p>
            <a:r>
              <a:rPr lang="en-US" dirty="0">
                <a:solidFill>
                  <a:srgbClr val="FF0000"/>
                </a:solidFill>
              </a:rPr>
              <a:t>str </a:t>
            </a:r>
            <a:r>
              <a:rPr lang="en-US" dirty="0"/>
              <a:t>→ This is the pointer to an array of chars where the C string is stored. </a:t>
            </a:r>
            <a:endParaRPr lang="en-IN" dirty="0"/>
          </a:p>
        </p:txBody>
      </p:sp>
    </p:spTree>
    <p:extLst>
      <p:ext uri="{BB962C8B-B14F-4D97-AF65-F5344CB8AC3E}">
        <p14:creationId xmlns:p14="http://schemas.microsoft.com/office/powerpoint/2010/main" val="235663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F4D2B-DCA8-468C-8509-F96C0CE8675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7A5D6B2-1DC3-46CB-BA73-AA6E4AECDF9D}"/>
              </a:ext>
            </a:extLst>
          </p:cNvPr>
          <p:cNvSpPr>
            <a:spLocks noGrp="1"/>
          </p:cNvSpPr>
          <p:nvPr>
            <p:ph idx="1"/>
          </p:nvPr>
        </p:nvSpPr>
        <p:spPr/>
        <p:txBody>
          <a:bodyPr>
            <a:normAutofit lnSpcReduction="10000"/>
          </a:bodyPr>
          <a:lstStyle/>
          <a:p>
            <a:r>
              <a:rPr lang="en-US" dirty="0"/>
              <a:t>#include&lt;stdio.h&gt;</a:t>
            </a:r>
          </a:p>
          <a:p>
            <a:r>
              <a:rPr lang="en-US" dirty="0"/>
              <a:t>void main() </a:t>
            </a:r>
          </a:p>
          <a:p>
            <a:r>
              <a:rPr lang="en-US" dirty="0"/>
              <a:t>{</a:t>
            </a:r>
          </a:p>
          <a:p>
            <a:r>
              <a:rPr lang="en-US" dirty="0"/>
              <a:t> char str[100]; </a:t>
            </a:r>
          </a:p>
          <a:p>
            <a:r>
              <a:rPr lang="en-US" dirty="0" err="1"/>
              <a:t>printf</a:t>
            </a:r>
            <a:r>
              <a:rPr lang="en-US" dirty="0"/>
              <a:t>("Enter a string"); </a:t>
            </a:r>
          </a:p>
          <a:p>
            <a:r>
              <a:rPr lang="en-US" dirty="0"/>
              <a:t>gets(str); </a:t>
            </a:r>
          </a:p>
          <a:p>
            <a:r>
              <a:rPr lang="en-US" dirty="0"/>
              <a:t>puts(str); </a:t>
            </a:r>
          </a:p>
          <a:p>
            <a:r>
              <a:rPr lang="en-US" dirty="0" err="1"/>
              <a:t>getch</a:t>
            </a:r>
            <a:r>
              <a:rPr lang="en-US" dirty="0"/>
              <a:t>(); </a:t>
            </a:r>
          </a:p>
          <a:p>
            <a:r>
              <a:rPr lang="en-US" dirty="0"/>
              <a:t>}</a:t>
            </a:r>
            <a:endParaRPr lang="en-IN" dirty="0"/>
          </a:p>
        </p:txBody>
      </p:sp>
    </p:spTree>
    <p:extLst>
      <p:ext uri="{BB962C8B-B14F-4D97-AF65-F5344CB8AC3E}">
        <p14:creationId xmlns:p14="http://schemas.microsoft.com/office/powerpoint/2010/main" val="1158585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AEB68-A939-41B3-9819-60EFBB604FE5}"/>
              </a:ext>
            </a:extLst>
          </p:cNvPr>
          <p:cNvSpPr>
            <a:spLocks noGrp="1"/>
          </p:cNvSpPr>
          <p:nvPr>
            <p:ph type="title"/>
          </p:nvPr>
        </p:nvSpPr>
        <p:spPr/>
        <p:txBody>
          <a:bodyPr/>
          <a:lstStyle/>
          <a:p>
            <a:r>
              <a:rPr lang="en-US" dirty="0"/>
              <a:t>Difference between </a:t>
            </a:r>
            <a:r>
              <a:rPr lang="en-US" dirty="0" err="1"/>
              <a:t>scanf</a:t>
            </a:r>
            <a:r>
              <a:rPr lang="en-US" dirty="0"/>
              <a:t> and gets()</a:t>
            </a:r>
            <a:endParaRPr lang="en-IN" dirty="0"/>
          </a:p>
        </p:txBody>
      </p:sp>
      <p:sp>
        <p:nvSpPr>
          <p:cNvPr id="3" name="Content Placeholder 2">
            <a:extLst>
              <a:ext uri="{FF2B5EF4-FFF2-40B4-BE49-F238E27FC236}">
                <a16:creationId xmlns:a16="http://schemas.microsoft.com/office/drawing/2014/main" id="{1D717BE0-AE97-4C0D-9AE5-CEB3E0F8B07F}"/>
              </a:ext>
            </a:extLst>
          </p:cNvPr>
          <p:cNvSpPr>
            <a:spLocks noGrp="1"/>
          </p:cNvSpPr>
          <p:nvPr>
            <p:ph idx="1"/>
          </p:nvPr>
        </p:nvSpPr>
        <p:spPr/>
        <p:txBody>
          <a:bodyPr/>
          <a:lstStyle/>
          <a:p>
            <a:pPr algn="just">
              <a:lnSpc>
                <a:spcPct val="150000"/>
              </a:lnSpc>
              <a:spcBef>
                <a:spcPts val="0"/>
              </a:spcBef>
            </a:pPr>
            <a:r>
              <a:rPr lang="en-US" dirty="0"/>
              <a:t>The main difference between these two functions is that </a:t>
            </a:r>
            <a:r>
              <a:rPr lang="en-US" dirty="0" err="1">
                <a:solidFill>
                  <a:srgbClr val="FF0000"/>
                </a:solidFill>
              </a:rPr>
              <a:t>scanf</a:t>
            </a:r>
            <a:r>
              <a:rPr lang="en-US" dirty="0">
                <a:solidFill>
                  <a:srgbClr val="FF0000"/>
                </a:solidFill>
              </a:rPr>
              <a:t>() </a:t>
            </a:r>
            <a:r>
              <a:rPr lang="en-US" dirty="0"/>
              <a:t>stops reading characters when it encounters a space, </a:t>
            </a:r>
          </a:p>
          <a:p>
            <a:pPr algn="just">
              <a:lnSpc>
                <a:spcPct val="150000"/>
              </a:lnSpc>
              <a:spcBef>
                <a:spcPts val="0"/>
              </a:spcBef>
            </a:pPr>
            <a:r>
              <a:rPr lang="en-US" dirty="0"/>
              <a:t>but </a:t>
            </a:r>
            <a:r>
              <a:rPr lang="en-US" dirty="0">
                <a:solidFill>
                  <a:srgbClr val="FF0000"/>
                </a:solidFill>
              </a:rPr>
              <a:t>gets() </a:t>
            </a:r>
            <a:r>
              <a:rPr lang="en-US" dirty="0"/>
              <a:t>reads space as a character too. If you enter the name as Sanjay Kumar using </a:t>
            </a:r>
            <a:r>
              <a:rPr lang="en-US" dirty="0" err="1">
                <a:solidFill>
                  <a:srgbClr val="FF0000"/>
                </a:solidFill>
              </a:rPr>
              <a:t>scanf</a:t>
            </a:r>
            <a:r>
              <a:rPr lang="en-US" dirty="0">
                <a:solidFill>
                  <a:srgbClr val="FF0000"/>
                </a:solidFill>
              </a:rPr>
              <a:t>() </a:t>
            </a:r>
            <a:r>
              <a:rPr lang="en-US" dirty="0"/>
              <a:t>it will only read and store Sanjay and will leave the part after space. </a:t>
            </a:r>
          </a:p>
          <a:p>
            <a:pPr algn="just">
              <a:lnSpc>
                <a:spcPct val="150000"/>
              </a:lnSpc>
              <a:spcBef>
                <a:spcPts val="0"/>
              </a:spcBef>
            </a:pPr>
            <a:r>
              <a:rPr lang="en-US" dirty="0"/>
              <a:t>But </a:t>
            </a:r>
            <a:r>
              <a:rPr lang="en-US" dirty="0">
                <a:solidFill>
                  <a:srgbClr val="FF0000"/>
                </a:solidFill>
              </a:rPr>
              <a:t>gets() </a:t>
            </a:r>
            <a:r>
              <a:rPr lang="en-US" dirty="0"/>
              <a:t>function will read it completely.</a:t>
            </a:r>
            <a:endParaRPr lang="en-IN" dirty="0"/>
          </a:p>
        </p:txBody>
      </p:sp>
    </p:spTree>
    <p:extLst>
      <p:ext uri="{BB962C8B-B14F-4D97-AF65-F5344CB8AC3E}">
        <p14:creationId xmlns:p14="http://schemas.microsoft.com/office/powerpoint/2010/main" val="15464426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91833E-61A2-4B52-9748-1295922EB0FA}"/>
              </a:ext>
            </a:extLst>
          </p:cNvPr>
          <p:cNvSpPr>
            <a:spLocks noGrp="1"/>
          </p:cNvSpPr>
          <p:nvPr>
            <p:ph type="title"/>
          </p:nvPr>
        </p:nvSpPr>
        <p:spPr>
          <a:xfrm>
            <a:off x="838200" y="158857"/>
            <a:ext cx="10515600" cy="1325563"/>
          </a:xfrm>
        </p:spPr>
        <p:txBody>
          <a:bodyPr/>
          <a:lstStyle/>
          <a:p>
            <a:pPr algn="ctr"/>
            <a:r>
              <a:rPr lang="en-IN" b="1" i="0" dirty="0" err="1">
                <a:solidFill>
                  <a:srgbClr val="273239"/>
                </a:solidFill>
                <a:effectLst/>
                <a:latin typeface="urw-din"/>
              </a:rPr>
              <a:t>getch</a:t>
            </a:r>
            <a:r>
              <a:rPr lang="en-IN" b="1" i="0" dirty="0">
                <a:solidFill>
                  <a:srgbClr val="273239"/>
                </a:solidFill>
                <a:effectLst/>
                <a:latin typeface="urw-din"/>
              </a:rPr>
              <a:t>()</a:t>
            </a:r>
            <a:endParaRPr lang="en-IN" dirty="0"/>
          </a:p>
        </p:txBody>
      </p:sp>
      <p:sp>
        <p:nvSpPr>
          <p:cNvPr id="3" name="Content Placeholder 2">
            <a:extLst>
              <a:ext uri="{FF2B5EF4-FFF2-40B4-BE49-F238E27FC236}">
                <a16:creationId xmlns:a16="http://schemas.microsoft.com/office/drawing/2014/main" id="{F2D69E17-6FD2-48E9-8006-B392644A59D3}"/>
              </a:ext>
            </a:extLst>
          </p:cNvPr>
          <p:cNvSpPr>
            <a:spLocks noGrp="1"/>
          </p:cNvSpPr>
          <p:nvPr>
            <p:ph idx="1"/>
          </p:nvPr>
        </p:nvSpPr>
        <p:spPr>
          <a:xfrm>
            <a:off x="663539" y="1253331"/>
            <a:ext cx="4750942" cy="4351338"/>
          </a:xfrm>
        </p:spPr>
        <p:txBody>
          <a:bodyPr/>
          <a:lstStyle/>
          <a:p>
            <a:r>
              <a:rPr lang="en-US" b="0" i="0" dirty="0">
                <a:solidFill>
                  <a:srgbClr val="273239"/>
                </a:solidFill>
                <a:effectLst/>
                <a:latin typeface="urw-din"/>
              </a:rPr>
              <a:t>It reads a single character from the keyboard by the user but doesn’t display that character on the console screen and immediately returned without pressing enter key. </a:t>
            </a:r>
          </a:p>
          <a:p>
            <a:r>
              <a:rPr lang="en-US" b="0" i="0" dirty="0">
                <a:solidFill>
                  <a:srgbClr val="273239"/>
                </a:solidFill>
                <a:effectLst/>
                <a:latin typeface="urw-din"/>
              </a:rPr>
              <a:t>This function is declared in </a:t>
            </a:r>
            <a:r>
              <a:rPr lang="en-US" b="0" i="0" dirty="0" err="1">
                <a:solidFill>
                  <a:srgbClr val="273239"/>
                </a:solidFill>
                <a:effectLst/>
                <a:latin typeface="urw-din"/>
              </a:rPr>
              <a:t>conio.h</a:t>
            </a:r>
            <a:r>
              <a:rPr lang="en-US" b="0" i="0" dirty="0">
                <a:solidFill>
                  <a:srgbClr val="273239"/>
                </a:solidFill>
                <a:effectLst/>
                <a:latin typeface="urw-din"/>
              </a:rPr>
              <a:t>(header file) and is also used for hold the screen.</a:t>
            </a:r>
          </a:p>
          <a:p>
            <a:endParaRPr lang="en-US" dirty="0">
              <a:solidFill>
                <a:srgbClr val="273239"/>
              </a:solidFill>
              <a:latin typeface="urw-din"/>
            </a:endParaRPr>
          </a:p>
          <a:p>
            <a:endParaRPr lang="en-IN" dirty="0"/>
          </a:p>
        </p:txBody>
      </p:sp>
      <p:sp>
        <p:nvSpPr>
          <p:cNvPr id="4" name="Rectangle 1">
            <a:extLst>
              <a:ext uri="{FF2B5EF4-FFF2-40B4-BE49-F238E27FC236}">
                <a16:creationId xmlns:a16="http://schemas.microsoft.com/office/drawing/2014/main" id="{0A3B180B-D91B-476A-BF3E-651FCF41939D}"/>
              </a:ext>
            </a:extLst>
          </p:cNvPr>
          <p:cNvSpPr>
            <a:spLocks noChangeArrowheads="1"/>
          </p:cNvSpPr>
          <p:nvPr/>
        </p:nvSpPr>
        <p:spPr bwMode="auto">
          <a:xfrm>
            <a:off x="5671335" y="1484420"/>
            <a:ext cx="6082301" cy="443198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a:ln>
                  <a:noFill/>
                </a:ln>
                <a:solidFill>
                  <a:srgbClr val="808080"/>
                </a:solidFill>
                <a:effectLst/>
                <a:latin typeface="Consolas" panose="020B0609020204030204" pitchFamily="49" charset="0"/>
              </a:rPr>
              <a:t>int</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main()</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err="1">
                <a:ln>
                  <a:noFill/>
                </a:ln>
                <a:solidFill>
                  <a:srgbClr val="FF1493"/>
                </a:solidFill>
                <a:effectLst/>
                <a:latin typeface="Consolas" panose="020B0609020204030204" pitchFamily="49" charset="0"/>
              </a:rPr>
              <a:t>printf</a:t>
            </a:r>
            <a:r>
              <a:rPr kumimoji="0" lang="en-US" altLang="en-US" sz="2400" b="0" i="0" u="none" strike="noStrike" cap="none" normalizeH="0" baseline="0" dirty="0">
                <a:ln>
                  <a:noFill/>
                </a:ln>
                <a:solidFill>
                  <a:srgbClr val="000000"/>
                </a:solidFill>
                <a:effectLst/>
                <a:latin typeface="Consolas" panose="020B0609020204030204" pitchFamily="49" charset="0"/>
              </a:rPr>
              <a:t>(</a:t>
            </a:r>
            <a:r>
              <a:rPr kumimoji="0" lang="en-US" altLang="en-US" sz="2400" b="0" i="0" u="none" strike="noStrike" cap="none" normalizeH="0" baseline="0" dirty="0">
                <a:ln>
                  <a:noFill/>
                </a:ln>
                <a:solidFill>
                  <a:srgbClr val="0000FF"/>
                </a:solidFill>
                <a:effectLst/>
                <a:latin typeface="Consolas" panose="020B0609020204030204" pitchFamily="49" charset="0"/>
              </a:rPr>
              <a:t>"Enter any character: "</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8200"/>
                </a:solidFill>
                <a:effectLst/>
                <a:latin typeface="Consolas" panose="020B0609020204030204" pitchFamily="49" charset="0"/>
              </a:rPr>
              <a:t>// Reads a character but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8200"/>
                </a:solidFill>
                <a:effectLst/>
                <a:latin typeface="Consolas" panose="020B0609020204030204" pitchFamily="49" charset="0"/>
              </a:rPr>
              <a:t>// not displays</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err="1">
                <a:ln>
                  <a:noFill/>
                </a:ln>
                <a:solidFill>
                  <a:srgbClr val="000000"/>
                </a:solidFill>
                <a:effectLst/>
                <a:latin typeface="Consolas" panose="020B0609020204030204" pitchFamily="49" charset="0"/>
              </a:rPr>
              <a:t>getch</a:t>
            </a:r>
            <a:r>
              <a:rPr kumimoji="0" lang="en-US" altLang="en-US" sz="2400" b="0" i="0" u="none" strike="noStrike" cap="none" normalizeH="0" baseline="0" dirty="0">
                <a:ln>
                  <a:noFill/>
                </a:ln>
                <a:solidFill>
                  <a:srgbClr val="000000"/>
                </a:solidFill>
                <a:effectLst/>
                <a:latin typeface="Consolas" panose="020B0609020204030204" pitchFamily="49" charset="0"/>
              </a:rPr>
              <a:t>();</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1" i="0" u="none" strike="noStrike" cap="none" normalizeH="0" baseline="0" dirty="0">
                <a:ln>
                  <a:noFill/>
                </a:ln>
                <a:solidFill>
                  <a:srgbClr val="006699"/>
                </a:solidFill>
                <a:effectLst/>
                <a:latin typeface="Consolas" panose="020B0609020204030204" pitchFamily="49" charset="0"/>
              </a:rPr>
              <a:t>return</a:t>
            </a:r>
            <a:r>
              <a:rPr kumimoji="0" lang="en-US" altLang="en-US" sz="2400" b="0" i="0" u="none" strike="noStrike" cap="none" normalizeH="0" baseline="0" dirty="0">
                <a:ln>
                  <a:noFill/>
                </a:ln>
                <a:solidFill>
                  <a:srgbClr val="273239"/>
                </a:solidFill>
                <a:effectLst/>
                <a:latin typeface="Consolas" panose="020B0609020204030204" pitchFamily="49" charset="0"/>
              </a:rPr>
              <a:t> </a:t>
            </a:r>
            <a:r>
              <a:rPr kumimoji="0" lang="en-US" altLang="en-US" sz="2400" b="0" i="0" u="none" strike="noStrike" cap="none" normalizeH="0" baseline="0" dirty="0">
                <a:ln>
                  <a:noFill/>
                </a:ln>
                <a:solidFill>
                  <a:srgbClr val="000000"/>
                </a:solidFill>
                <a:effectLst/>
                <a:latin typeface="Consolas" panose="020B0609020204030204" pitchFamily="49" charset="0"/>
              </a:rPr>
              <a:t>0;</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onsolas" panose="020B0609020204030204" pitchFamily="49"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dirty="0">
              <a:solidFill>
                <a:srgbClr val="000000"/>
              </a:solidFill>
              <a:latin typeface="Consolas" panose="020B0609020204030204" pitchFamily="49"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rgbClr val="000000"/>
                </a:solidFill>
                <a:effectLst/>
                <a:latin typeface="Consolas" panose="020B0609020204030204" pitchFamily="49" charset="0"/>
              </a:rPr>
              <a:t>Output::</a:t>
            </a:r>
            <a:r>
              <a:rPr lang="en-IN" sz="2400" b="0" i="1" dirty="0">
                <a:solidFill>
                  <a:srgbClr val="273239"/>
                </a:solidFill>
                <a:effectLst/>
                <a:latin typeface="urw-din"/>
              </a:rPr>
              <a:t>Enter any character: </a:t>
            </a: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1907642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TotalTime>
  <Words>1294</Words>
  <Application>Microsoft Office PowerPoint</Application>
  <PresentationFormat>Widescreen</PresentationFormat>
  <Paragraphs>118</Paragraphs>
  <Slides>13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Consolas</vt:lpstr>
      <vt:lpstr>Times New Roman</vt:lpstr>
      <vt:lpstr>urw-din</vt:lpstr>
      <vt:lpstr>Office Theme</vt:lpstr>
      <vt:lpstr>Input and Output Statements (Formatted and Unformatted) </vt:lpstr>
      <vt:lpstr>Input and output In C language</vt:lpstr>
      <vt:lpstr>Printf and Scanf function</vt:lpstr>
      <vt:lpstr>PowerPoint Presentation</vt:lpstr>
      <vt:lpstr>PowerPoint Presentation</vt:lpstr>
      <vt:lpstr>gets() &amp; puts() Functions</vt:lpstr>
      <vt:lpstr>PowerPoint Presentation</vt:lpstr>
      <vt:lpstr>Difference between scanf and gets()</vt:lpstr>
      <vt:lpstr>getch()</vt:lpstr>
      <vt:lpstr>getche()</vt:lpstr>
      <vt:lpstr>putch()</vt:lpstr>
      <vt:lpstr>Input/Output in C</vt:lpstr>
      <vt:lpstr>Input/Output in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Sumit Dhariwal [MU - Jaipur]</dc:creator>
  <cp:lastModifiedBy>Dr. Rajat Goel [MU - Jaipur]</cp:lastModifiedBy>
  <cp:revision>23</cp:revision>
  <dcterms:created xsi:type="dcterms:W3CDTF">2021-12-01T04:49:36Z</dcterms:created>
  <dcterms:modified xsi:type="dcterms:W3CDTF">2024-02-12T07:34:30Z</dcterms:modified>
</cp:coreProperties>
</file>